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59" r:id="rId3"/>
    <p:sldId id="262" r:id="rId4"/>
    <p:sldId id="302" r:id="rId5"/>
    <p:sldId id="260" r:id="rId6"/>
    <p:sldId id="263" r:id="rId7"/>
    <p:sldId id="303" r:id="rId8"/>
    <p:sldId id="281" r:id="rId9"/>
    <p:sldId id="304" r:id="rId10"/>
    <p:sldId id="264" r:id="rId11"/>
    <p:sldId id="296" r:id="rId12"/>
    <p:sldId id="305" r:id="rId13"/>
    <p:sldId id="297" r:id="rId14"/>
    <p:sldId id="306" r:id="rId15"/>
    <p:sldId id="298" r:id="rId16"/>
    <p:sldId id="307" r:id="rId17"/>
    <p:sldId id="299" r:id="rId18"/>
    <p:sldId id="308" r:id="rId19"/>
    <p:sldId id="300" r:id="rId20"/>
    <p:sldId id="309" r:id="rId21"/>
    <p:sldId id="301" r:id="rId22"/>
    <p:sldId id="285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U4Da9ykpniL3tpCd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228600" y="5334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Write Meaning, Definition and Features of Advertising </a:t>
            </a: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489364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dirty="0" smtClean="0">
                <a:solidFill>
                  <a:schemeClr val="bg1"/>
                </a:solidFill>
              </a:rPr>
              <a:t>The word advertising comes from </a:t>
            </a:r>
            <a:r>
              <a:rPr lang="en-US" sz="2400" b="1" dirty="0" smtClean="0">
                <a:solidFill>
                  <a:srgbClr val="FFFF00"/>
                </a:solidFill>
              </a:rPr>
              <a:t>Latin word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“</a:t>
            </a:r>
            <a:r>
              <a:rPr lang="en-US" sz="2400" b="1" dirty="0" err="1" smtClean="0">
                <a:solidFill>
                  <a:srgbClr val="FFFF00"/>
                </a:solidFill>
              </a:rPr>
              <a:t>Advertere</a:t>
            </a:r>
            <a:r>
              <a:rPr lang="en-US" sz="2400" b="1" dirty="0" smtClean="0">
                <a:solidFill>
                  <a:srgbClr val="FFFF00"/>
                </a:solidFill>
              </a:rPr>
              <a:t>”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which means </a:t>
            </a:r>
            <a:r>
              <a:rPr lang="en-US" sz="2400" b="1" dirty="0" smtClean="0">
                <a:solidFill>
                  <a:srgbClr val="FFFF00"/>
                </a:solidFill>
              </a:rPr>
              <a:t>to turn the mind towards 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The primary goal of advertising is to attract attention of audience and induce them to purchase advertising products and services.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Definition:- </a:t>
            </a:r>
            <a:r>
              <a:rPr lang="en-US" sz="2400" dirty="0" smtClean="0"/>
              <a:t>       </a:t>
            </a:r>
            <a:r>
              <a:rPr lang="en-US" sz="2400" b="1" dirty="0" smtClean="0">
                <a:solidFill>
                  <a:srgbClr val="FFFF00"/>
                </a:solidFill>
              </a:rPr>
              <a:t>Definition AMA defines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(American Marketing </a:t>
            </a:r>
          </a:p>
          <a:p>
            <a:r>
              <a:rPr lang="en-US" sz="2400" dirty="0" smtClean="0"/>
              <a:t>                                                                             Association)</a:t>
            </a:r>
          </a:p>
          <a:p>
            <a:r>
              <a:rPr lang="en-US" sz="2400" dirty="0" smtClean="0"/>
              <a:t>                              “Any </a:t>
            </a:r>
            <a:r>
              <a:rPr lang="en-US" sz="2400" b="1" u="sng" dirty="0" smtClean="0">
                <a:solidFill>
                  <a:srgbClr val="FFFF00"/>
                </a:solidFill>
              </a:rPr>
              <a:t>paid form</a:t>
            </a:r>
            <a:r>
              <a:rPr lang="en-US" sz="2400" u="sng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of </a:t>
            </a:r>
            <a:r>
              <a:rPr lang="en-US" sz="2400" b="1" u="sng" dirty="0" smtClean="0">
                <a:solidFill>
                  <a:srgbClr val="FFFF00"/>
                </a:solidFill>
              </a:rPr>
              <a:t>Non personal presentation</a:t>
            </a:r>
            <a:r>
              <a:rPr lang="en-US" sz="2400" dirty="0" smtClean="0">
                <a:solidFill>
                  <a:srgbClr val="FFFF00"/>
                </a:solidFill>
              </a:rPr>
              <a:t>,       </a:t>
            </a:r>
          </a:p>
          <a:p>
            <a:r>
              <a:rPr lang="en-US" sz="2400" dirty="0" smtClean="0"/>
              <a:t>                                Promotion of </a:t>
            </a:r>
            <a:r>
              <a:rPr lang="en-US" sz="2400" b="1" u="sng" dirty="0" smtClean="0">
                <a:solidFill>
                  <a:srgbClr val="FFFF00"/>
                </a:solidFill>
              </a:rPr>
              <a:t>ideas, goods and service</a:t>
            </a:r>
            <a:r>
              <a:rPr lang="en-US" sz="2400" u="sng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by an </a:t>
            </a:r>
          </a:p>
          <a:p>
            <a:r>
              <a:rPr lang="en-US" sz="2400" b="1" dirty="0" smtClean="0"/>
              <a:t>                                </a:t>
            </a:r>
            <a:r>
              <a:rPr lang="en-US" sz="2400" b="1" u="sng" dirty="0" smtClean="0">
                <a:solidFill>
                  <a:srgbClr val="FFFF00"/>
                </a:solidFill>
              </a:rPr>
              <a:t>indentified sponsor.” </a:t>
            </a:r>
            <a:endParaRPr lang="en-US" sz="2400" u="sng" dirty="0" smtClean="0">
              <a:solidFill>
                <a:srgbClr val="FFFF00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181588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3.Perceived Quality of the brand :- :- I-Phone --- high quality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267765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4. Brand association:- </a:t>
            </a:r>
          </a:p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Lux</a:t>
            </a:r>
            <a:r>
              <a:rPr lang="en-US" sz="2800" b="1" dirty="0" smtClean="0">
                <a:solidFill>
                  <a:schemeClr val="bg1"/>
                </a:solidFill>
              </a:rPr>
              <a:t> soap- bollywood actress, </a:t>
            </a:r>
          </a:p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Goa- beautiful beaches, </a:t>
            </a:r>
          </a:p>
          <a:p>
            <a:pPr marL="514350" lvl="0" indent="-514350"/>
            <a:r>
              <a:rPr lang="en-US" sz="2800" b="1" dirty="0" err="1" smtClean="0">
                <a:solidFill>
                  <a:schemeClr val="bg1"/>
                </a:solidFill>
              </a:rPr>
              <a:t>kearla</a:t>
            </a:r>
            <a:r>
              <a:rPr lang="en-US" sz="2800" b="1" dirty="0" smtClean="0">
                <a:solidFill>
                  <a:schemeClr val="bg1"/>
                </a:solidFill>
              </a:rPr>
              <a:t>- Back water tourism and </a:t>
            </a:r>
            <a:r>
              <a:rPr lang="en-US" sz="2800" b="1" dirty="0" err="1" smtClean="0">
                <a:solidFill>
                  <a:schemeClr val="bg1"/>
                </a:solidFill>
              </a:rPr>
              <a:t>Aaurveduc</a:t>
            </a:r>
            <a:r>
              <a:rPr lang="en-US" sz="2800" b="1" dirty="0" smtClean="0">
                <a:solidFill>
                  <a:schemeClr val="bg1"/>
                </a:solidFill>
              </a:rPr>
              <a:t> massage.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381001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3. </a:t>
            </a:r>
            <a:r>
              <a:rPr lang="en-US" sz="3200" b="1" dirty="0" smtClean="0">
                <a:solidFill>
                  <a:srgbClr val="FFFF00"/>
                </a:solidFill>
              </a:rPr>
              <a:t>Brand Association:-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 brand must link or connect to certain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assocaition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Lux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soap- Association of bollywood actress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Goa- Association of beautiful beaches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kerala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Backwater experience and Ayurvedic massage</a:t>
            </a:r>
          </a:p>
        </p:txBody>
      </p:sp>
      <p:pic>
        <p:nvPicPr>
          <p:cNvPr id="19458" name="Picture 2" descr="C:\Users\DELL\Pictures\Lux Sop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4876800"/>
            <a:ext cx="2438400" cy="1676400"/>
          </a:xfrm>
          <a:prstGeom prst="rect">
            <a:avLst/>
          </a:prstGeom>
          <a:noFill/>
        </p:spPr>
      </p:pic>
      <p:pic>
        <p:nvPicPr>
          <p:cNvPr id="17410" name="Picture 2" descr="C:\Users\DELL\Pictures\kb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4876800"/>
            <a:ext cx="2590800" cy="1457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13849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5.After sales services:-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4. After sales service 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It is providing to make difference in brand equity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It is applicable consumer durable products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Warranty and Guarantee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To provide  staff training for after sales service. 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13849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6.Brand ambassadors:- </a:t>
            </a:r>
            <a:r>
              <a:rPr lang="en-US" sz="2800" b="1" dirty="0" err="1" smtClean="0">
                <a:solidFill>
                  <a:schemeClr val="bg1"/>
                </a:solidFill>
              </a:rPr>
              <a:t>Amitabha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Virat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Dhoni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228600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5. Brand Ambassadors :-Famous personality to promote products as brand ambassadors.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2" descr="C:\Users\DELL\Pictures\kb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828800"/>
            <a:ext cx="2980267" cy="1676400"/>
          </a:xfrm>
          <a:prstGeom prst="rect">
            <a:avLst/>
          </a:prstGeom>
          <a:noFill/>
        </p:spPr>
      </p:pic>
      <p:pic>
        <p:nvPicPr>
          <p:cNvPr id="18436" name="Picture 4" descr="C:\Users\DELL\Pictures\harpi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676400"/>
            <a:ext cx="3124200" cy="1695450"/>
          </a:xfrm>
          <a:prstGeom prst="rect">
            <a:avLst/>
          </a:prstGeom>
          <a:noFill/>
        </p:spPr>
      </p:pic>
      <p:pic>
        <p:nvPicPr>
          <p:cNvPr id="18438" name="Picture 6" descr="C:\Users\DELL\Pictures\zo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3810000"/>
            <a:ext cx="3228975" cy="2433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13849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7. Brand patent :-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6. Brand patent  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Company attain patent for new and innovative products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Need to register under Patent Act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India products may be registered under Patents (Amendment) Act 2005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13849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8.Brand logo:- NIKE </a:t>
            </a:r>
            <a:r>
              <a:rPr lang="en-US" sz="2800" dirty="0" smtClean="0">
                <a:solidFill>
                  <a:schemeClr val="bg1"/>
                </a:solidFill>
              </a:rPr>
              <a:t>✔     </a:t>
            </a:r>
            <a:r>
              <a:rPr lang="en-US" sz="2800" b="1" dirty="0" smtClean="0">
                <a:solidFill>
                  <a:schemeClr val="bg1"/>
                </a:solidFill>
              </a:rPr>
              <a:t>+</a:t>
            </a:r>
            <a:r>
              <a:rPr lang="en-US" sz="2800" dirty="0" smtClean="0">
                <a:solidFill>
                  <a:schemeClr val="bg1"/>
                </a:solidFill>
              </a:rPr>
              <a:t> for </a:t>
            </a:r>
            <a:r>
              <a:rPr lang="en-US" sz="2800" dirty="0" err="1" smtClean="0">
                <a:solidFill>
                  <a:schemeClr val="bg1"/>
                </a:solidFill>
              </a:rPr>
              <a:t>dettol</a:t>
            </a:r>
            <a:r>
              <a:rPr lang="en-US" sz="2800" dirty="0" smtClean="0">
                <a:solidFill>
                  <a:schemeClr val="bg1"/>
                </a:solidFill>
              </a:rPr>
              <a:t> soap </a:t>
            </a: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78826" y="1"/>
            <a:ext cx="9222826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9389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Advertising 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733800"/>
            <a:ext cx="9083577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/>
              <a:t>Chapter 4- Brand building and Special Purpose of Adverting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7. </a:t>
            </a:r>
            <a:r>
              <a:rPr lang="en-US" sz="3200" b="1" dirty="0" smtClean="0">
                <a:solidFill>
                  <a:srgbClr val="FFFF00"/>
                </a:solidFill>
              </a:rPr>
              <a:t>Brand Logo :- </a:t>
            </a:r>
            <a:r>
              <a:rPr lang="en-US" sz="3200" b="1" dirty="0" smtClean="0">
                <a:solidFill>
                  <a:schemeClr val="bg1"/>
                </a:solidFill>
              </a:rPr>
              <a:t>along with brand name it facilitate to customers  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Nike √,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6" name="Picture 2" descr="E:\nik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9450" y="2586038"/>
            <a:ext cx="2705100" cy="16859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389" name="Picture 5" descr="C:\Users\DELL\Pictures\merced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648200"/>
            <a:ext cx="1790700" cy="15906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5344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Factors affecting brand equity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914400"/>
            <a:ext cx="8534400" cy="569386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loyalty :-  Colgate, Bata </a:t>
            </a:r>
            <a:r>
              <a:rPr lang="en-US" sz="2800" b="1" dirty="0" err="1" smtClean="0">
                <a:solidFill>
                  <a:schemeClr val="bg1"/>
                </a:solidFill>
              </a:rPr>
              <a:t>chappal</a:t>
            </a:r>
            <a:r>
              <a:rPr lang="en-US" sz="2800" b="1" dirty="0" smtClean="0">
                <a:solidFill>
                  <a:schemeClr val="bg1"/>
                </a:solidFill>
              </a:rPr>
              <a:t>… continues and regularly purchase 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 name Awareness :-  name ,colour, size, shape to easy identify 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Perceived Quality of the brand :- :- I-Phone --- high quality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association:-  </a:t>
            </a:r>
            <a:r>
              <a:rPr lang="en-US" sz="2800" b="1" dirty="0" err="1" smtClean="0">
                <a:solidFill>
                  <a:schemeClr val="bg1"/>
                </a:solidFill>
              </a:rPr>
              <a:t>Lux</a:t>
            </a:r>
            <a:r>
              <a:rPr lang="en-US" sz="2800" b="1" dirty="0" smtClean="0">
                <a:solidFill>
                  <a:schemeClr val="bg1"/>
                </a:solidFill>
              </a:rPr>
              <a:t> soap- bollywood actress, Goa- beautiful beaches, </a:t>
            </a:r>
            <a:r>
              <a:rPr lang="en-US" sz="2800" b="1" dirty="0" err="1" smtClean="0">
                <a:solidFill>
                  <a:schemeClr val="bg1"/>
                </a:solidFill>
              </a:rPr>
              <a:t>kearla</a:t>
            </a:r>
            <a:r>
              <a:rPr lang="en-US" sz="2800" b="1" dirty="0" smtClean="0">
                <a:solidFill>
                  <a:schemeClr val="bg1"/>
                </a:solidFill>
              </a:rPr>
              <a:t>- Back water tourism and </a:t>
            </a:r>
            <a:r>
              <a:rPr lang="en-US" sz="2800" b="1" dirty="0" err="1" smtClean="0">
                <a:solidFill>
                  <a:schemeClr val="bg1"/>
                </a:solidFill>
              </a:rPr>
              <a:t>Aaurveduc</a:t>
            </a:r>
            <a:r>
              <a:rPr lang="en-US" sz="2800" b="1" dirty="0" smtClean="0">
                <a:solidFill>
                  <a:schemeClr val="bg1"/>
                </a:solidFill>
              </a:rPr>
              <a:t> massage.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After sales services:-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ambassadors:- </a:t>
            </a:r>
            <a:r>
              <a:rPr lang="en-US" sz="2800" b="1" dirty="0" err="1" smtClean="0">
                <a:solidFill>
                  <a:schemeClr val="bg1"/>
                </a:solidFill>
              </a:rPr>
              <a:t>Amitabha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Virat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Dhoni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patent :-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logo:- NIKE </a:t>
            </a:r>
            <a:r>
              <a:rPr lang="en-US" sz="2800" dirty="0" smtClean="0">
                <a:solidFill>
                  <a:schemeClr val="bg1"/>
                </a:solidFill>
              </a:rPr>
              <a:t>✔     </a:t>
            </a:r>
            <a:r>
              <a:rPr lang="en-US" sz="2800" b="1" dirty="0" smtClean="0">
                <a:solidFill>
                  <a:schemeClr val="bg1"/>
                </a:solidFill>
              </a:rPr>
              <a:t>+</a:t>
            </a:r>
            <a:r>
              <a:rPr lang="en-US" sz="2800" dirty="0" smtClean="0">
                <a:solidFill>
                  <a:schemeClr val="bg1"/>
                </a:solidFill>
              </a:rPr>
              <a:t> for </a:t>
            </a:r>
            <a:r>
              <a:rPr lang="en-US" sz="2800" dirty="0" err="1" smtClean="0">
                <a:solidFill>
                  <a:schemeClr val="bg1"/>
                </a:solidFill>
              </a:rPr>
              <a:t>dettol</a:t>
            </a:r>
            <a:r>
              <a:rPr lang="en-US" sz="2800" dirty="0" smtClean="0">
                <a:solidFill>
                  <a:schemeClr val="bg1"/>
                </a:solidFill>
              </a:rPr>
              <a:t> soap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smtClean="0">
                <a:solidFill>
                  <a:schemeClr val="bg1"/>
                </a:solidFill>
                <a:hlinkClick r:id="rId3"/>
              </a:rPr>
              <a:t>https://forms.gle/U4Da9ykpniL3tpCdA</a:t>
            </a:r>
            <a:endParaRPr lang="en-US" sz="3600" smtClean="0">
              <a:solidFill>
                <a:schemeClr val="bg1"/>
              </a:solidFill>
            </a:endParaRPr>
          </a:p>
          <a:p>
            <a:pPr algn="ctr"/>
            <a:endParaRPr lang="en-US" sz="360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304800" y="1290935"/>
            <a:ext cx="84582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Q.3 Brand Equity:-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981200"/>
            <a:ext cx="8534400" cy="156966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Every brand has value, and the value of a brand is brand equity.</a:t>
            </a:r>
          </a:p>
          <a:p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810000"/>
            <a:ext cx="8534400" cy="230832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Definition:-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Edward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Taiber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defines brand equity as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“ The incremental value of a business above the value of physical assets due to the market position achieved by its brand and the extension  potential of the brand”.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21603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</a:t>
            </a:r>
            <a:r>
              <a:rPr lang="en-US" sz="2400" b="1" dirty="0" smtClean="0">
                <a:cs typeface="Aharoni" pitchFamily="2" charset="-79"/>
              </a:rPr>
              <a:t>.4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 Brand Equity concept and Factors ?</a:t>
            </a: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01676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create addition values and images in the mind of customers (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Nirma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Washing powder and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Nirma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Biscuits</a:t>
            </a: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Dettol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soft drink...)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Definition :-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Edward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Tauber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defines "The incremental value of business above the value of its physical assets due to market position achieved by its brand and the extension potential of the brand ."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5344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Factors affecting brand equity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914400"/>
            <a:ext cx="8534400" cy="569386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loyalty :-  Colgate, Bata </a:t>
            </a:r>
            <a:r>
              <a:rPr lang="en-US" sz="2800" b="1" dirty="0" err="1" smtClean="0">
                <a:solidFill>
                  <a:schemeClr val="bg1"/>
                </a:solidFill>
              </a:rPr>
              <a:t>chappal</a:t>
            </a:r>
            <a:r>
              <a:rPr lang="en-US" sz="2800" b="1" dirty="0" smtClean="0">
                <a:solidFill>
                  <a:schemeClr val="bg1"/>
                </a:solidFill>
              </a:rPr>
              <a:t>… continues and regularly purchase 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 name Awareness :-  name ,colour, size, shape to easy identify 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Perceived Quality of the brand :- :- I-Phone --- high quality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association:-  </a:t>
            </a:r>
            <a:r>
              <a:rPr lang="en-US" sz="2800" b="1" dirty="0" err="1" smtClean="0">
                <a:solidFill>
                  <a:schemeClr val="bg1"/>
                </a:solidFill>
              </a:rPr>
              <a:t>Lux</a:t>
            </a:r>
            <a:r>
              <a:rPr lang="en-US" sz="2800" b="1" dirty="0" smtClean="0">
                <a:solidFill>
                  <a:schemeClr val="bg1"/>
                </a:solidFill>
              </a:rPr>
              <a:t> soap- bollywood actress, Goa- beautiful beaches, </a:t>
            </a:r>
            <a:r>
              <a:rPr lang="en-US" sz="2800" b="1" dirty="0" err="1" smtClean="0">
                <a:solidFill>
                  <a:schemeClr val="bg1"/>
                </a:solidFill>
              </a:rPr>
              <a:t>kearla</a:t>
            </a:r>
            <a:r>
              <a:rPr lang="en-US" sz="2800" b="1" dirty="0" smtClean="0">
                <a:solidFill>
                  <a:schemeClr val="bg1"/>
                </a:solidFill>
              </a:rPr>
              <a:t>- Back water tourism and </a:t>
            </a:r>
            <a:r>
              <a:rPr lang="en-US" sz="2800" b="1" dirty="0" err="1" smtClean="0">
                <a:solidFill>
                  <a:schemeClr val="bg1"/>
                </a:solidFill>
              </a:rPr>
              <a:t>Aaurveduc</a:t>
            </a:r>
            <a:r>
              <a:rPr lang="en-US" sz="2800" b="1" dirty="0" smtClean="0">
                <a:solidFill>
                  <a:schemeClr val="bg1"/>
                </a:solidFill>
              </a:rPr>
              <a:t> massage.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After sales services:-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ambassadors:- </a:t>
            </a:r>
            <a:r>
              <a:rPr lang="en-US" sz="2800" b="1" dirty="0" err="1" smtClean="0">
                <a:solidFill>
                  <a:schemeClr val="bg1"/>
                </a:solidFill>
              </a:rPr>
              <a:t>Amitabha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Virat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Dhoni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patent :-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logo:- NIKE </a:t>
            </a:r>
            <a:r>
              <a:rPr lang="en-US" sz="2800" dirty="0" smtClean="0">
                <a:solidFill>
                  <a:schemeClr val="bg1"/>
                </a:solidFill>
              </a:rPr>
              <a:t>✔     </a:t>
            </a:r>
            <a:r>
              <a:rPr lang="en-US" sz="2800" b="1" dirty="0" smtClean="0">
                <a:solidFill>
                  <a:schemeClr val="bg1"/>
                </a:solidFill>
              </a:rPr>
              <a:t>+</a:t>
            </a:r>
            <a:r>
              <a:rPr lang="en-US" sz="2800" dirty="0" smtClean="0">
                <a:solidFill>
                  <a:schemeClr val="bg1"/>
                </a:solidFill>
              </a:rPr>
              <a:t> for </a:t>
            </a:r>
            <a:r>
              <a:rPr lang="en-US" sz="2800" dirty="0" err="1" smtClean="0">
                <a:solidFill>
                  <a:schemeClr val="bg1"/>
                </a:solidFill>
              </a:rPr>
              <a:t>dettol</a:t>
            </a:r>
            <a:r>
              <a:rPr lang="en-US" sz="2800" dirty="0" smtClean="0">
                <a:solidFill>
                  <a:schemeClr val="bg1"/>
                </a:solidFill>
              </a:rPr>
              <a:t> soap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7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1295400"/>
            <a:ext cx="7620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Brand loyalty :-  Colgate, Bata </a:t>
            </a:r>
            <a:r>
              <a:rPr lang="en-US" sz="2800" b="1" dirty="0" err="1" smtClean="0">
                <a:solidFill>
                  <a:schemeClr val="bg1"/>
                </a:solidFill>
              </a:rPr>
              <a:t>chappal</a:t>
            </a:r>
            <a:r>
              <a:rPr lang="en-US" sz="2800" b="1" dirty="0" smtClean="0">
                <a:solidFill>
                  <a:schemeClr val="bg1"/>
                </a:solidFill>
              </a:rPr>
              <a:t>… continues and regularly purchase 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FFFF00"/>
                </a:solidFill>
              </a:rPr>
              <a:t>Brand loyalty:-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Satisfied customers of products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Customers are not only purchasing products but also recommend or suggested to their family members of society.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It is called as  Evangelist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6" name="Picture 2" descr="C:\Users\DELL\Pictures\colgat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724400"/>
            <a:ext cx="3019425" cy="163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609600" y="685800"/>
            <a:ext cx="82296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514350" lvl="0" indent="-514350"/>
            <a:r>
              <a:rPr lang="en-US" sz="2800" b="1" dirty="0" smtClean="0">
                <a:solidFill>
                  <a:schemeClr val="bg1"/>
                </a:solidFill>
              </a:rPr>
              <a:t>2.Brand  name Awareness :-  name ,colour, size, shape to easy identify 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2286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2</a:t>
            </a:r>
            <a:r>
              <a:rPr lang="en-US" sz="32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 Brand Name awareness :-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In the mind of customers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Corporate name:- Tata Salt, Tata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Nano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Tata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Hexa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Corporate cum Individual brand name :- Cadbury dairy milk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Umbrella name:-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Amul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Butter,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Amul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milk,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Amul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chocolate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Founder name:-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Colgate,Nestle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Ford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1506" name="Picture 2" descr="C:\Users\DELL\Pictures\Amul-brand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255031"/>
            <a:ext cx="8070047" cy="2602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715</Words>
  <Application>Microsoft Office PowerPoint</Application>
  <PresentationFormat>On-screen Show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80</cp:revision>
  <dcterms:created xsi:type="dcterms:W3CDTF">2020-06-02T07:05:21Z</dcterms:created>
  <dcterms:modified xsi:type="dcterms:W3CDTF">2021-09-23T06:30:27Z</dcterms:modified>
</cp:coreProperties>
</file>